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58" r:id="rId5"/>
    <p:sldId id="260" r:id="rId6"/>
    <p:sldId id="261" r:id="rId7"/>
    <p:sldId id="264"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06B062B2-E324-4998-AFD1-62DE1C0F83B7}" type="datetimeFigureOut">
              <a:rPr lang="en-NZ" smtClean="0"/>
              <a:pPr/>
              <a:t>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0458AA7-AC74-45E0-A815-6DF75BAC4EA2}"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6B062B2-E324-4998-AFD1-62DE1C0F83B7}" type="datetimeFigureOut">
              <a:rPr lang="en-NZ" smtClean="0"/>
              <a:pPr/>
              <a:t>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0458AA7-AC74-45E0-A815-6DF75BAC4EA2}"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6B062B2-E324-4998-AFD1-62DE1C0F83B7}" type="datetimeFigureOut">
              <a:rPr lang="en-NZ" smtClean="0"/>
              <a:pPr/>
              <a:t>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0458AA7-AC74-45E0-A815-6DF75BAC4EA2}"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6B062B2-E324-4998-AFD1-62DE1C0F83B7}" type="datetimeFigureOut">
              <a:rPr lang="en-NZ" smtClean="0"/>
              <a:pPr/>
              <a:t>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0458AA7-AC74-45E0-A815-6DF75BAC4EA2}"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B062B2-E324-4998-AFD1-62DE1C0F83B7}" type="datetimeFigureOut">
              <a:rPr lang="en-NZ" smtClean="0"/>
              <a:pPr/>
              <a:t>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0458AA7-AC74-45E0-A815-6DF75BAC4EA2}"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06B062B2-E324-4998-AFD1-62DE1C0F83B7}" type="datetimeFigureOut">
              <a:rPr lang="en-NZ" smtClean="0"/>
              <a:pPr/>
              <a:t>8/06/2012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0458AA7-AC74-45E0-A815-6DF75BAC4EA2}"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06B062B2-E324-4998-AFD1-62DE1C0F83B7}" type="datetimeFigureOut">
              <a:rPr lang="en-NZ" smtClean="0"/>
              <a:pPr/>
              <a:t>8/06/2012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70458AA7-AC74-45E0-A815-6DF75BAC4EA2}"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06B062B2-E324-4998-AFD1-62DE1C0F83B7}" type="datetimeFigureOut">
              <a:rPr lang="en-NZ" smtClean="0"/>
              <a:pPr/>
              <a:t>8/06/2012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70458AA7-AC74-45E0-A815-6DF75BAC4EA2}"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B062B2-E324-4998-AFD1-62DE1C0F83B7}" type="datetimeFigureOut">
              <a:rPr lang="en-NZ" smtClean="0"/>
              <a:pPr/>
              <a:t>8/06/2012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70458AA7-AC74-45E0-A815-6DF75BAC4EA2}"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B062B2-E324-4998-AFD1-62DE1C0F83B7}" type="datetimeFigureOut">
              <a:rPr lang="en-NZ" smtClean="0"/>
              <a:pPr/>
              <a:t>8/06/2012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0458AA7-AC74-45E0-A815-6DF75BAC4EA2}"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B062B2-E324-4998-AFD1-62DE1C0F83B7}" type="datetimeFigureOut">
              <a:rPr lang="en-NZ" smtClean="0"/>
              <a:pPr/>
              <a:t>8/06/2012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0458AA7-AC74-45E0-A815-6DF75BAC4EA2}"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B062B2-E324-4998-AFD1-62DE1C0F83B7}" type="datetimeFigureOut">
              <a:rPr lang="en-NZ" smtClean="0"/>
              <a:pPr/>
              <a:t>8/06/2012</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458AA7-AC74-45E0-A815-6DF75BAC4EA2}"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8.xml"/><Relationship Id="rId5" Type="http://schemas.openxmlformats.org/officeDocument/2006/relationships/image" Target="../media/image9.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seeturtles.org/1733/ocean-pollution.html" TargetMode="Externa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conserveturtles.org/satellitetracking.php" TargetMode="External"/><Relationship Id="rId1" Type="http://schemas.openxmlformats.org/officeDocument/2006/relationships/slideLayout" Target="../slideLayouts/slideLayout8.xml"/><Relationship Id="rId5" Type="http://schemas.openxmlformats.org/officeDocument/2006/relationships/image" Target="../media/image18.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5.jpeg"/><Relationship Id="rId2" Type="http://schemas.openxmlformats.org/officeDocument/2006/relationships/image" Target="../media/image19.jpeg"/><Relationship Id="rId1" Type="http://schemas.openxmlformats.org/officeDocument/2006/relationships/slideLayout" Target="../slideLayouts/slideLayout5.xml"/><Relationship Id="rId6" Type="http://schemas.openxmlformats.org/officeDocument/2006/relationships/image" Target="../media/image10.jpeg"/><Relationship Id="rId5" Type="http://schemas.openxmlformats.org/officeDocument/2006/relationships/image" Target="../media/image12.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21.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NZ" sz="6000" u="sng" dirty="0" smtClean="0">
                <a:solidFill>
                  <a:srgbClr val="92D050"/>
                </a:solidFill>
                <a:latin typeface="Australian Sunrise" pitchFamily="2" charset="0"/>
              </a:rPr>
              <a:t>TURTLES</a:t>
            </a:r>
            <a:endParaRPr lang="en-NZ" sz="6000" u="sng" dirty="0">
              <a:solidFill>
                <a:srgbClr val="92D050"/>
              </a:solidFill>
              <a:latin typeface="Australian Sunrise" pitchFamily="2" charset="0"/>
            </a:endParaRPr>
          </a:p>
        </p:txBody>
      </p:sp>
      <p:sp>
        <p:nvSpPr>
          <p:cNvPr id="3" name="Subtitle 2"/>
          <p:cNvSpPr>
            <a:spLocks noGrp="1"/>
          </p:cNvSpPr>
          <p:nvPr>
            <p:ph type="subTitle" idx="1"/>
          </p:nvPr>
        </p:nvSpPr>
        <p:spPr>
          <a:xfrm>
            <a:off x="1371600" y="3886200"/>
            <a:ext cx="6400800" cy="2783160"/>
          </a:xfrm>
        </p:spPr>
        <p:txBody>
          <a:bodyPr>
            <a:normAutofit lnSpcReduction="10000"/>
          </a:bodyPr>
          <a:lstStyle/>
          <a:p>
            <a:r>
              <a:rPr lang="en-NZ" b="1" u="sng" dirty="0" smtClean="0">
                <a:solidFill>
                  <a:srgbClr val="FFFF00"/>
                </a:solidFill>
                <a:latin typeface="Australian Sunrise" pitchFamily="2" charset="0"/>
              </a:rPr>
              <a:t>WHAT HAPPENS TO</a:t>
            </a:r>
          </a:p>
          <a:p>
            <a:r>
              <a:rPr lang="en-NZ" b="1" u="sng" dirty="0" smtClean="0">
                <a:solidFill>
                  <a:srgbClr val="FFFF00"/>
                </a:solidFill>
                <a:latin typeface="Australian Sunrise" pitchFamily="2" charset="0"/>
              </a:rPr>
              <a:t>NEW ZEALAND TURTLES</a:t>
            </a:r>
          </a:p>
          <a:p>
            <a:r>
              <a:rPr lang="en-NZ" b="1" u="sng" dirty="0" smtClean="0">
                <a:solidFill>
                  <a:srgbClr val="FFFF00"/>
                </a:solidFill>
                <a:latin typeface="Australian Sunrise" pitchFamily="2" charset="0"/>
              </a:rPr>
              <a:t>AND HOW THEY ARE AFFECTED</a:t>
            </a:r>
          </a:p>
          <a:p>
            <a:r>
              <a:rPr lang="en-NZ" b="1" u="sng" dirty="0" smtClean="0">
                <a:solidFill>
                  <a:srgbClr val="FFFF00"/>
                </a:solidFill>
                <a:latin typeface="Australian Sunrise" pitchFamily="2" charset="0"/>
              </a:rPr>
              <a:t>BY</a:t>
            </a:r>
          </a:p>
          <a:p>
            <a:r>
              <a:rPr lang="en-NZ" b="1" u="sng" dirty="0" smtClean="0">
                <a:solidFill>
                  <a:srgbClr val="FFFF00"/>
                </a:solidFill>
                <a:latin typeface="Australian Sunrise" pitchFamily="2" charset="0"/>
              </a:rPr>
              <a:t>CHANGE!</a:t>
            </a:r>
            <a:endParaRPr lang="en-NZ" b="1" u="sng" dirty="0">
              <a:solidFill>
                <a:srgbClr val="FFFF00"/>
              </a:solidFill>
              <a:latin typeface="Australian Sunrise" pitchFamily="2" charset="0"/>
            </a:endParaRPr>
          </a:p>
        </p:txBody>
      </p:sp>
      <p:pic>
        <p:nvPicPr>
          <p:cNvPr id="1026" name="Picture 2" descr="C:\Users\Administrator\Desktop\turtle_2.jpg"/>
          <p:cNvPicPr>
            <a:picLocks noChangeAspect="1" noChangeArrowheads="1"/>
          </p:cNvPicPr>
          <p:nvPr/>
        </p:nvPicPr>
        <p:blipFill>
          <a:blip r:embed="rId2" cstate="print"/>
          <a:srcRect/>
          <a:stretch>
            <a:fillRect/>
          </a:stretch>
        </p:blipFill>
        <p:spPr bwMode="auto">
          <a:xfrm>
            <a:off x="179512" y="1700808"/>
            <a:ext cx="2952328" cy="2232248"/>
          </a:xfrm>
          <a:prstGeom prst="rect">
            <a:avLst/>
          </a:prstGeom>
          <a:noFill/>
        </p:spPr>
      </p:pic>
      <p:pic>
        <p:nvPicPr>
          <p:cNvPr id="1027" name="Picture 3" descr="C:\Users\Administrator\Desktop\Two-Headed-Turtle1.jpg"/>
          <p:cNvPicPr>
            <a:picLocks noChangeAspect="1" noChangeArrowheads="1"/>
          </p:cNvPicPr>
          <p:nvPr/>
        </p:nvPicPr>
        <p:blipFill>
          <a:blip r:embed="rId3" cstate="print"/>
          <a:srcRect/>
          <a:stretch>
            <a:fillRect/>
          </a:stretch>
        </p:blipFill>
        <p:spPr bwMode="auto">
          <a:xfrm>
            <a:off x="6372200" y="836712"/>
            <a:ext cx="2592288" cy="3462450"/>
          </a:xfrm>
          <a:prstGeom prst="rect">
            <a:avLst/>
          </a:prstGeom>
          <a:noFill/>
        </p:spPr>
      </p:pic>
      <p:pic>
        <p:nvPicPr>
          <p:cNvPr id="1028" name="Picture 4" descr="C:\Users\Administrator\Desktop\turtle-with-plastic-bag-photo.jpg"/>
          <p:cNvPicPr>
            <a:picLocks noChangeAspect="1" noChangeArrowheads="1"/>
          </p:cNvPicPr>
          <p:nvPr/>
        </p:nvPicPr>
        <p:blipFill>
          <a:blip r:embed="rId4" cstate="print"/>
          <a:srcRect/>
          <a:stretch>
            <a:fillRect/>
          </a:stretch>
        </p:blipFill>
        <p:spPr bwMode="auto">
          <a:xfrm>
            <a:off x="3779912" y="0"/>
            <a:ext cx="2880320" cy="2509310"/>
          </a:xfrm>
          <a:prstGeom prst="rect">
            <a:avLst/>
          </a:prstGeom>
          <a:noFill/>
        </p:spPr>
      </p:pic>
      <p:pic>
        <p:nvPicPr>
          <p:cNvPr id="1029" name="Picture 5" descr="C:\Users\Administrator\Desktop\two-headed-turtle2.jpg"/>
          <p:cNvPicPr>
            <a:picLocks noChangeAspect="1" noChangeArrowheads="1"/>
          </p:cNvPicPr>
          <p:nvPr/>
        </p:nvPicPr>
        <p:blipFill>
          <a:blip r:embed="rId5" cstate="print"/>
          <a:srcRect/>
          <a:stretch>
            <a:fillRect/>
          </a:stretch>
        </p:blipFill>
        <p:spPr bwMode="auto">
          <a:xfrm>
            <a:off x="0" y="0"/>
            <a:ext cx="3977680" cy="1988840"/>
          </a:xfrm>
          <a:prstGeom prst="rect">
            <a:avLst/>
          </a:prstGeom>
          <a:noFill/>
        </p:spPr>
      </p:pic>
    </p:spTree>
  </p:cSld>
  <p:clrMapOvr>
    <a:masterClrMapping/>
  </p:clrMapOvr>
  <p:transition spd="slow">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rgbClr val="FF6600"/>
                </a:solidFill>
                <a:latin typeface="Curlz MT" pitchFamily="82" charset="0"/>
              </a:rPr>
              <a:t>What Sea Turtles look like:</a:t>
            </a:r>
            <a:endParaRPr lang="en-NZ" b="1" dirty="0">
              <a:solidFill>
                <a:srgbClr val="FF6600"/>
              </a:solidFill>
              <a:latin typeface="Curlz MT" pitchFamily="82" charset="0"/>
            </a:endParaRPr>
          </a:p>
        </p:txBody>
      </p:sp>
      <p:sp>
        <p:nvSpPr>
          <p:cNvPr id="3" name="Content Placeholder 2"/>
          <p:cNvSpPr>
            <a:spLocks noGrp="1"/>
          </p:cNvSpPr>
          <p:nvPr>
            <p:ph sz="half" idx="1"/>
          </p:nvPr>
        </p:nvSpPr>
        <p:spPr>
          <a:xfrm>
            <a:off x="457200" y="1268760"/>
            <a:ext cx="4038600" cy="5400600"/>
          </a:xfrm>
        </p:spPr>
        <p:txBody>
          <a:bodyPr>
            <a:normAutofit lnSpcReduction="10000"/>
          </a:bodyPr>
          <a:lstStyle/>
          <a:p>
            <a:pPr>
              <a:buNone/>
            </a:pPr>
            <a:r>
              <a:rPr lang="en-NZ" sz="1600" b="1" i="1" u="sng" dirty="0" smtClean="0">
                <a:solidFill>
                  <a:srgbClr val="FFC000"/>
                </a:solidFill>
              </a:rPr>
              <a:t> </a:t>
            </a:r>
            <a:r>
              <a:rPr lang="en-NZ" sz="3600" b="1" i="1" u="sng" dirty="0" smtClean="0">
                <a:solidFill>
                  <a:srgbClr val="FFC000"/>
                </a:solidFill>
                <a:latin typeface="Amienne" pitchFamily="82" charset="0"/>
              </a:rPr>
              <a:t>The Leatherback:</a:t>
            </a:r>
          </a:p>
          <a:p>
            <a:pPr>
              <a:buNone/>
            </a:pPr>
            <a:r>
              <a:rPr lang="en-NZ" sz="1600" dirty="0" smtClean="0"/>
              <a:t>Leatherback - named for its unique shell which is composed of a layer of thin, tough, rubbery skin, strengthened by thousands of tiny bone plates .</a:t>
            </a:r>
          </a:p>
          <a:p>
            <a:r>
              <a:rPr lang="en-NZ" sz="1600" b="1" dirty="0" smtClean="0"/>
              <a:t>Description:</a:t>
            </a:r>
            <a:r>
              <a:rPr lang="en-NZ" sz="1600" dirty="0" smtClean="0"/>
              <a:t> Head has a deeply notched upper jaw with 2 cusps. The leatherback is the only sea turtle that lacks a hard shell. Its carapace is large, elongated and flexible with 7 distinct ridges running the length of the animal. Composed of a layer of thin, tough, rubbery skin, strengthened by thousands of tiny bone plates, the carapace does not have scales, except in hatchlings. All flippers are without claws. The carapace is dark grey or black with white or pale spots, while the plastron is whitish to black and marked by 5 ridges. Hatchlings have white blotches on carapace.</a:t>
            </a:r>
            <a:br>
              <a:rPr lang="en-NZ" sz="1600" dirty="0" smtClean="0"/>
            </a:br>
            <a:endParaRPr lang="en-NZ" sz="1600" dirty="0"/>
          </a:p>
        </p:txBody>
      </p:sp>
      <p:sp>
        <p:nvSpPr>
          <p:cNvPr id="4" name="Content Placeholder 3"/>
          <p:cNvSpPr>
            <a:spLocks noGrp="1"/>
          </p:cNvSpPr>
          <p:nvPr>
            <p:ph sz="half" idx="2"/>
          </p:nvPr>
        </p:nvSpPr>
        <p:spPr/>
        <p:txBody>
          <a:bodyPr>
            <a:normAutofit lnSpcReduction="10000"/>
          </a:bodyPr>
          <a:lstStyle/>
          <a:p>
            <a:endParaRPr lang="en-NZ" dirty="0"/>
          </a:p>
        </p:txBody>
      </p:sp>
      <p:pic>
        <p:nvPicPr>
          <p:cNvPr id="4098" name="Picture 2" descr="C:\Users\Administrator\Desktop\img_Baby leatherback.jpg"/>
          <p:cNvPicPr>
            <a:picLocks noChangeAspect="1" noChangeArrowheads="1"/>
          </p:cNvPicPr>
          <p:nvPr/>
        </p:nvPicPr>
        <p:blipFill>
          <a:blip r:embed="rId2" cstate="print"/>
          <a:srcRect/>
          <a:stretch>
            <a:fillRect/>
          </a:stretch>
        </p:blipFill>
        <p:spPr bwMode="auto">
          <a:xfrm>
            <a:off x="5472858" y="1628800"/>
            <a:ext cx="3176213" cy="4490467"/>
          </a:xfrm>
          <a:prstGeom prst="rect">
            <a:avLst/>
          </a:prstGeom>
          <a:noFill/>
        </p:spPr>
      </p:pic>
      <p:pic>
        <p:nvPicPr>
          <p:cNvPr id="4099" name="Picture 3" descr="C:\Users\Administrator\Desktop\leatherback-rehab-016.jpg"/>
          <p:cNvPicPr>
            <a:picLocks noChangeAspect="1" noChangeArrowheads="1"/>
          </p:cNvPicPr>
          <p:nvPr/>
        </p:nvPicPr>
        <p:blipFill>
          <a:blip r:embed="rId3" cstate="print"/>
          <a:srcRect/>
          <a:stretch>
            <a:fillRect/>
          </a:stretch>
        </p:blipFill>
        <p:spPr bwMode="auto">
          <a:xfrm>
            <a:off x="4644008" y="4509120"/>
            <a:ext cx="1993578" cy="1584176"/>
          </a:xfrm>
          <a:prstGeom prst="rect">
            <a:avLst/>
          </a:prstGeom>
          <a:noFill/>
        </p:spPr>
      </p:pic>
      <p:pic>
        <p:nvPicPr>
          <p:cNvPr id="4100" name="Picture 4" descr="C:\Users\Administrator\Desktop\leather back.jpg"/>
          <p:cNvPicPr>
            <a:picLocks noChangeAspect="1" noChangeArrowheads="1"/>
          </p:cNvPicPr>
          <p:nvPr/>
        </p:nvPicPr>
        <p:blipFill>
          <a:blip r:embed="rId4" cstate="print"/>
          <a:srcRect/>
          <a:stretch>
            <a:fillRect/>
          </a:stretch>
        </p:blipFill>
        <p:spPr bwMode="auto">
          <a:xfrm>
            <a:off x="4644008" y="1628800"/>
            <a:ext cx="2124075" cy="1720602"/>
          </a:xfrm>
          <a:prstGeom prst="rect">
            <a:avLst/>
          </a:prstGeom>
          <a:noFill/>
        </p:spPr>
      </p:pic>
    </p:spTree>
  </p:cSld>
  <p:clrMapOvr>
    <a:masterClrMapping/>
  </p:clrMapOvr>
  <p:transition spd="slow">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NZ" dirty="0" smtClean="0">
                <a:solidFill>
                  <a:schemeClr val="accent4">
                    <a:lumMod val="75000"/>
                  </a:schemeClr>
                </a:solidFill>
                <a:latin typeface="Bradley Hand ITC" pitchFamily="66" charset="0"/>
              </a:rPr>
              <a:t>Where different types  turtles can be found:</a:t>
            </a:r>
            <a:endParaRPr lang="en-NZ" dirty="0">
              <a:solidFill>
                <a:schemeClr val="accent4">
                  <a:lumMod val="75000"/>
                </a:schemeClr>
              </a:solidFill>
              <a:latin typeface="Bradley Hand ITC" pitchFamily="66" charset="0"/>
            </a:endParaRPr>
          </a:p>
        </p:txBody>
      </p:sp>
      <p:sp>
        <p:nvSpPr>
          <p:cNvPr id="3" name="Content Placeholder 2"/>
          <p:cNvSpPr>
            <a:spLocks noGrp="1"/>
          </p:cNvSpPr>
          <p:nvPr>
            <p:ph sz="half" idx="1"/>
          </p:nvPr>
        </p:nvSpPr>
        <p:spPr>
          <a:xfrm>
            <a:off x="971600" y="1600200"/>
            <a:ext cx="3960440" cy="5069160"/>
          </a:xfrm>
        </p:spPr>
        <p:txBody>
          <a:bodyPr>
            <a:normAutofit fontScale="92500"/>
          </a:bodyPr>
          <a:lstStyle/>
          <a:p>
            <a:pPr lvl="1">
              <a:buNone/>
            </a:pPr>
            <a:r>
              <a:rPr lang="en-NZ" u="sng" dirty="0" smtClean="0"/>
              <a:t>-Leather back –</a:t>
            </a:r>
            <a:r>
              <a:rPr lang="en-NZ" dirty="0" smtClean="0"/>
              <a:t>occasionally found in waters of northern NZ  but also recorded as far south as Otago and Foveaux Strait. </a:t>
            </a:r>
          </a:p>
          <a:p>
            <a:pPr lvl="1">
              <a:buNone/>
            </a:pPr>
            <a:r>
              <a:rPr lang="en-NZ" dirty="0" smtClean="0"/>
              <a:t>     </a:t>
            </a:r>
            <a:r>
              <a:rPr lang="en-NZ" sz="2400" u="sng" dirty="0" smtClean="0"/>
              <a:t>Green Turtle- </a:t>
            </a:r>
            <a:r>
              <a:rPr lang="en-NZ" sz="2400" dirty="0" smtClean="0"/>
              <a:t>occasionally seen in NZ waters.  </a:t>
            </a:r>
            <a:r>
              <a:rPr lang="en-NZ" sz="2400" u="sng" dirty="0" smtClean="0"/>
              <a:t>Hawksbill Turtle- </a:t>
            </a:r>
            <a:r>
              <a:rPr lang="en-NZ" sz="2400" dirty="0" smtClean="0"/>
              <a:t>young occasionally seen on 90-mile beaches . </a:t>
            </a:r>
          </a:p>
          <a:p>
            <a:pPr lvl="1">
              <a:buNone/>
            </a:pPr>
            <a:r>
              <a:rPr lang="en-NZ" u="sng" dirty="0" smtClean="0"/>
              <a:t>Logga head Turtle-</a:t>
            </a:r>
            <a:r>
              <a:rPr lang="en-NZ" dirty="0" smtClean="0"/>
              <a:t>o</a:t>
            </a:r>
            <a:r>
              <a:rPr lang="en-NZ" sz="2400" dirty="0" smtClean="0"/>
              <a:t>ccasionally found in NZ waters.</a:t>
            </a:r>
          </a:p>
          <a:p>
            <a:pPr>
              <a:buNone/>
            </a:pPr>
            <a:endParaRPr lang="en-NZ" dirty="0"/>
          </a:p>
        </p:txBody>
      </p:sp>
      <p:sp>
        <p:nvSpPr>
          <p:cNvPr id="4" name="Content Placeholder 3"/>
          <p:cNvSpPr>
            <a:spLocks noGrp="1"/>
          </p:cNvSpPr>
          <p:nvPr>
            <p:ph sz="half" idx="2"/>
          </p:nvPr>
        </p:nvSpPr>
        <p:spPr>
          <a:xfrm>
            <a:off x="5148064" y="1600200"/>
            <a:ext cx="3538736" cy="4525963"/>
          </a:xfrm>
        </p:spPr>
        <p:txBody>
          <a:bodyPr>
            <a:normAutofit fontScale="92500"/>
          </a:bodyPr>
          <a:lstStyle/>
          <a:p>
            <a:pPr>
              <a:buNone/>
            </a:pPr>
            <a:endParaRPr lang="en-NZ" dirty="0"/>
          </a:p>
        </p:txBody>
      </p:sp>
      <p:pic>
        <p:nvPicPr>
          <p:cNvPr id="2050" name="Picture 2" descr="C:\Users\Administrator\Desktop\turtle_2.jpg"/>
          <p:cNvPicPr>
            <a:picLocks noChangeAspect="1" noChangeArrowheads="1"/>
          </p:cNvPicPr>
          <p:nvPr/>
        </p:nvPicPr>
        <p:blipFill>
          <a:blip r:embed="rId2" cstate="print"/>
          <a:srcRect/>
          <a:stretch>
            <a:fillRect/>
          </a:stretch>
        </p:blipFill>
        <p:spPr bwMode="auto">
          <a:xfrm>
            <a:off x="4860032" y="1484784"/>
            <a:ext cx="3791744" cy="2051720"/>
          </a:xfrm>
          <a:prstGeom prst="rect">
            <a:avLst/>
          </a:prstGeom>
          <a:noFill/>
        </p:spPr>
      </p:pic>
      <p:pic>
        <p:nvPicPr>
          <p:cNvPr id="2051" name="Picture 3" descr="C:\Users\Administrator\Desktop\Turtle-at-Underwater-Great-Barrier-Reef.jpg"/>
          <p:cNvPicPr>
            <a:picLocks noChangeAspect="1" noChangeArrowheads="1"/>
          </p:cNvPicPr>
          <p:nvPr/>
        </p:nvPicPr>
        <p:blipFill>
          <a:blip r:embed="rId3" cstate="print"/>
          <a:srcRect/>
          <a:stretch>
            <a:fillRect/>
          </a:stretch>
        </p:blipFill>
        <p:spPr bwMode="auto">
          <a:xfrm>
            <a:off x="5004048" y="3068960"/>
            <a:ext cx="3672408" cy="3425974"/>
          </a:xfrm>
          <a:prstGeom prst="rect">
            <a:avLst/>
          </a:prstGeom>
          <a:noFill/>
        </p:spPr>
      </p:pic>
    </p:spTree>
  </p:cSld>
  <p:clrMapOvr>
    <a:masterClrMapping/>
  </p:clrMapOvr>
  <p:transition spd="slow">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898776" cy="563662"/>
          </a:xfrm>
        </p:spPr>
        <p:txBody>
          <a:bodyPr>
            <a:noAutofit/>
          </a:bodyPr>
          <a:lstStyle/>
          <a:p>
            <a:r>
              <a:rPr lang="en-NZ" sz="3600" u="sng" dirty="0" smtClean="0">
                <a:solidFill>
                  <a:schemeClr val="tx2">
                    <a:lumMod val="75000"/>
                  </a:schemeClr>
                </a:solidFill>
                <a:latin typeface="Amienne" pitchFamily="82" charset="0"/>
              </a:rPr>
              <a:t>Amazing miracles and tragic deaths:</a:t>
            </a:r>
            <a:endParaRPr lang="en-NZ" sz="3600" u="sng" dirty="0">
              <a:solidFill>
                <a:schemeClr val="tx2">
                  <a:lumMod val="75000"/>
                </a:schemeClr>
              </a:solidFill>
              <a:latin typeface="Amienne" pitchFamily="82" charset="0"/>
            </a:endParaRPr>
          </a:p>
        </p:txBody>
      </p:sp>
      <p:sp>
        <p:nvSpPr>
          <p:cNvPr id="3" name="Content Placeholder 2"/>
          <p:cNvSpPr>
            <a:spLocks noGrp="1"/>
          </p:cNvSpPr>
          <p:nvPr>
            <p:ph idx="1"/>
          </p:nvPr>
        </p:nvSpPr>
        <p:spPr>
          <a:xfrm>
            <a:off x="4427984" y="548680"/>
            <a:ext cx="4258816" cy="5577483"/>
          </a:xfrm>
        </p:spPr>
        <p:txBody>
          <a:bodyPr/>
          <a:lstStyle/>
          <a:p>
            <a:endParaRPr lang="en-NZ" dirty="0"/>
          </a:p>
        </p:txBody>
      </p:sp>
      <p:sp>
        <p:nvSpPr>
          <p:cNvPr id="4" name="Text Placeholder 3"/>
          <p:cNvSpPr>
            <a:spLocks noGrp="1"/>
          </p:cNvSpPr>
          <p:nvPr>
            <p:ph type="body" sz="half" idx="2"/>
          </p:nvPr>
        </p:nvSpPr>
        <p:spPr>
          <a:xfrm>
            <a:off x="457200" y="836712"/>
            <a:ext cx="3466728" cy="5688632"/>
          </a:xfrm>
        </p:spPr>
        <p:txBody>
          <a:bodyPr>
            <a:noAutofit/>
          </a:bodyPr>
          <a:lstStyle/>
          <a:p>
            <a:r>
              <a:rPr lang="en-NZ" sz="1600" dirty="0" smtClean="0"/>
              <a:t>Some turtles are born Siamese which means they are either on the other end of each other or the heads are next to each other . Pretty cool ,eh.</a:t>
            </a:r>
          </a:p>
          <a:p>
            <a:endParaRPr lang="en-NZ" sz="1600" dirty="0" smtClean="0"/>
          </a:p>
          <a:p>
            <a:r>
              <a:rPr lang="en-NZ" sz="1600" dirty="0" smtClean="0"/>
              <a:t>There are many reasons why turtles die but  I'm going to tell you the most common reason . Turtles are affected by ‘Change.’ because ...........Change brought in the invention plastic and  now plastic is an every day item.</a:t>
            </a:r>
          </a:p>
          <a:p>
            <a:r>
              <a:rPr lang="en-NZ" sz="1600" dirty="0" smtClean="0"/>
              <a:t>There fore ,we use plastic so much that we accidentally drop it and it falls to the ground . When it rains it picks up the rubbish (or plastic) and floats down to a gutter and out to sea . When it gets out to sea it looks like something to eat by marine life . For instance, a plastic bag looks like a Jelly fish.</a:t>
            </a:r>
          </a:p>
          <a:p>
            <a:r>
              <a:rPr lang="en-NZ" sz="1600" dirty="0" smtClean="0"/>
              <a:t>Turtles eat Jelly fish and if the turtle eats the plastic bag it can’t digest it so it dies.</a:t>
            </a:r>
            <a:endParaRPr lang="en-NZ" sz="1600" dirty="0"/>
          </a:p>
        </p:txBody>
      </p:sp>
      <p:pic>
        <p:nvPicPr>
          <p:cNvPr id="3074" name="Picture 2" descr="C:\Users\Administrator\Desktop\turtle-with-plastic-bag-photo.jpg"/>
          <p:cNvPicPr>
            <a:picLocks noChangeAspect="1" noChangeArrowheads="1"/>
          </p:cNvPicPr>
          <p:nvPr/>
        </p:nvPicPr>
        <p:blipFill>
          <a:blip r:embed="rId2" cstate="print"/>
          <a:srcRect/>
          <a:stretch>
            <a:fillRect/>
          </a:stretch>
        </p:blipFill>
        <p:spPr bwMode="auto">
          <a:xfrm>
            <a:off x="5868144" y="2204864"/>
            <a:ext cx="3104407" cy="3273582"/>
          </a:xfrm>
          <a:prstGeom prst="rect">
            <a:avLst/>
          </a:prstGeom>
          <a:noFill/>
        </p:spPr>
      </p:pic>
      <p:pic>
        <p:nvPicPr>
          <p:cNvPr id="3075" name="Picture 3" descr="C:\Users\Administrator\Desktop\two-headed-turtle2.jpg"/>
          <p:cNvPicPr>
            <a:picLocks noChangeAspect="1" noChangeArrowheads="1"/>
          </p:cNvPicPr>
          <p:nvPr/>
        </p:nvPicPr>
        <p:blipFill>
          <a:blip r:embed="rId3" cstate="print"/>
          <a:srcRect/>
          <a:stretch>
            <a:fillRect/>
          </a:stretch>
        </p:blipFill>
        <p:spPr bwMode="auto">
          <a:xfrm>
            <a:off x="4355976" y="476672"/>
            <a:ext cx="4213825" cy="1872208"/>
          </a:xfrm>
          <a:prstGeom prst="rect">
            <a:avLst/>
          </a:prstGeom>
          <a:noFill/>
        </p:spPr>
      </p:pic>
      <p:pic>
        <p:nvPicPr>
          <p:cNvPr id="3076" name="Picture 4" descr="C:\Users\Administrator\Desktop\Two-Headed-Turtle1.jpg"/>
          <p:cNvPicPr>
            <a:picLocks noChangeAspect="1" noChangeArrowheads="1"/>
          </p:cNvPicPr>
          <p:nvPr/>
        </p:nvPicPr>
        <p:blipFill>
          <a:blip r:embed="rId4" cstate="print"/>
          <a:srcRect/>
          <a:stretch>
            <a:fillRect/>
          </a:stretch>
        </p:blipFill>
        <p:spPr bwMode="auto">
          <a:xfrm>
            <a:off x="4427984" y="1916832"/>
            <a:ext cx="2663604" cy="1944216"/>
          </a:xfrm>
          <a:prstGeom prst="rect">
            <a:avLst/>
          </a:prstGeom>
          <a:noFill/>
        </p:spPr>
      </p:pic>
      <p:pic>
        <p:nvPicPr>
          <p:cNvPr id="3079" name="Picture 7" descr="C:\Users\Administrator\Desktop\plastic bag jellyfish.jpg"/>
          <p:cNvPicPr>
            <a:picLocks noChangeAspect="1" noChangeArrowheads="1"/>
          </p:cNvPicPr>
          <p:nvPr/>
        </p:nvPicPr>
        <p:blipFill>
          <a:blip r:embed="rId5" cstate="print"/>
          <a:srcRect/>
          <a:stretch>
            <a:fillRect/>
          </a:stretch>
        </p:blipFill>
        <p:spPr bwMode="auto">
          <a:xfrm>
            <a:off x="4644008" y="3717032"/>
            <a:ext cx="1792089" cy="2603177"/>
          </a:xfrm>
          <a:prstGeom prst="rect">
            <a:avLst/>
          </a:prstGeom>
          <a:noFill/>
        </p:spPr>
      </p:pic>
    </p:spTree>
  </p:cSld>
  <p:clrMapOvr>
    <a:masterClrMapping/>
  </p:clrMapOvr>
  <p:transition spd="slow">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6600" dirty="0" smtClean="0">
                <a:solidFill>
                  <a:schemeClr val="accent2">
                    <a:lumMod val="75000"/>
                  </a:schemeClr>
                </a:solidFill>
                <a:latin typeface="Chiller" pitchFamily="82" charset="0"/>
              </a:rPr>
              <a:t>What sea Turtles eat:</a:t>
            </a:r>
            <a:endParaRPr lang="en-NZ" sz="6600" dirty="0">
              <a:solidFill>
                <a:schemeClr val="accent2">
                  <a:lumMod val="75000"/>
                </a:schemeClr>
              </a:solidFill>
              <a:latin typeface="Chiller" pitchFamily="82" charset="0"/>
            </a:endParaRPr>
          </a:p>
        </p:txBody>
      </p:sp>
      <p:sp>
        <p:nvSpPr>
          <p:cNvPr id="3" name="Content Placeholder 2"/>
          <p:cNvSpPr>
            <a:spLocks noGrp="1"/>
          </p:cNvSpPr>
          <p:nvPr>
            <p:ph sz="half" idx="1"/>
          </p:nvPr>
        </p:nvSpPr>
        <p:spPr>
          <a:xfrm>
            <a:off x="457200" y="1484784"/>
            <a:ext cx="4038600" cy="5373216"/>
          </a:xfrm>
        </p:spPr>
        <p:txBody>
          <a:bodyPr>
            <a:normAutofit fontScale="25000" lnSpcReduction="20000"/>
          </a:bodyPr>
          <a:lstStyle/>
          <a:p>
            <a:r>
              <a:rPr lang="en-NZ" sz="5600" dirty="0" smtClean="0"/>
              <a:t>  1. Green sea turtles have finely serrated jaws adapted for a vegetarian diet of sea grasses and algae. As adults, these are the only herbivorous sea turtles.</a:t>
            </a:r>
          </a:p>
          <a:p>
            <a:r>
              <a:rPr lang="en-NZ" sz="5600" dirty="0" smtClean="0"/>
              <a:t>  3. Some species change eating habits as they age. For example, green sea turtles are mainly carnivorous from hatching until juvenile size; they then progressively shift to an herbivorous diet.</a:t>
            </a:r>
          </a:p>
          <a:p>
            <a:r>
              <a:rPr lang="en-NZ" sz="5600" dirty="0" smtClean="0"/>
              <a:t>  4. A hawksbill has a narrow head with jaws meeting at an acute angle, adapted for getting food from crevices in coral reefs. They eat sponges, tunicates, shrimps, and squids.</a:t>
            </a:r>
          </a:p>
          <a:p>
            <a:r>
              <a:rPr lang="en-NZ" sz="5600" dirty="0" smtClean="0"/>
              <a:t>  5. Loggerheads' and ridleys' jaws are adapted for crushing and grinding. Their diet consists primarily of crabs, molluscs, shrimps, jellyfish, and vegetation.</a:t>
            </a:r>
          </a:p>
          <a:p>
            <a:r>
              <a:rPr lang="en-NZ" sz="5600" dirty="0" smtClean="0"/>
              <a:t>  6. Leatherbacks have delicate scissor-like jaws that would be damaged by anything other than their normal diet of jellyfish, tunicates, and other soft-bodied animals. The mouth cavity and throat are lined with </a:t>
            </a:r>
            <a:r>
              <a:rPr lang="en-NZ" sz="5600" i="1" dirty="0" smtClean="0"/>
              <a:t>papillae </a:t>
            </a:r>
            <a:r>
              <a:rPr lang="en-NZ" sz="5600" dirty="0" smtClean="0"/>
              <a:t>(spine-like projections) pointed backward to help them swallow soft foods.                                                                              7. Researchers continue to study the feeding habits of flatbacks. There is evidence that they are opportunistic feeders that eat seaweeds, cuttlefish, and sea cucumbers</a:t>
            </a:r>
            <a:r>
              <a:rPr lang="en-NZ" dirty="0" smtClean="0"/>
              <a:t>.  </a:t>
            </a:r>
            <a:endParaRPr lang="en-NZ" dirty="0"/>
          </a:p>
        </p:txBody>
      </p:sp>
      <p:sp>
        <p:nvSpPr>
          <p:cNvPr id="4" name="Content Placeholder 3"/>
          <p:cNvSpPr>
            <a:spLocks noGrp="1"/>
          </p:cNvSpPr>
          <p:nvPr>
            <p:ph sz="half" idx="2"/>
          </p:nvPr>
        </p:nvSpPr>
        <p:spPr/>
        <p:txBody>
          <a:bodyPr>
            <a:normAutofit fontScale="25000" lnSpcReduction="20000"/>
          </a:bodyPr>
          <a:lstStyle/>
          <a:p>
            <a:endParaRPr lang="en-NZ"/>
          </a:p>
        </p:txBody>
      </p:sp>
      <p:pic>
        <p:nvPicPr>
          <p:cNvPr id="5122" name="Picture 2" descr="C:\Users\Administrator\Desktop\jellyfish4.jpg"/>
          <p:cNvPicPr>
            <a:picLocks noChangeAspect="1" noChangeArrowheads="1"/>
          </p:cNvPicPr>
          <p:nvPr/>
        </p:nvPicPr>
        <p:blipFill>
          <a:blip r:embed="rId2" cstate="print"/>
          <a:srcRect/>
          <a:stretch>
            <a:fillRect/>
          </a:stretch>
        </p:blipFill>
        <p:spPr bwMode="auto">
          <a:xfrm>
            <a:off x="4644008" y="1628800"/>
            <a:ext cx="2160240" cy="2664296"/>
          </a:xfrm>
          <a:prstGeom prst="rect">
            <a:avLst/>
          </a:prstGeom>
          <a:noFill/>
        </p:spPr>
      </p:pic>
      <p:pic>
        <p:nvPicPr>
          <p:cNvPr id="5124" name="Picture 4" descr="C:\Users\Administrator\Desktop\jellyfish.jpg"/>
          <p:cNvPicPr>
            <a:picLocks noChangeAspect="1" noChangeArrowheads="1"/>
          </p:cNvPicPr>
          <p:nvPr/>
        </p:nvPicPr>
        <p:blipFill>
          <a:blip r:embed="rId3" cstate="print"/>
          <a:srcRect/>
          <a:stretch>
            <a:fillRect/>
          </a:stretch>
        </p:blipFill>
        <p:spPr bwMode="auto">
          <a:xfrm>
            <a:off x="6588224" y="1628800"/>
            <a:ext cx="2088232" cy="2729632"/>
          </a:xfrm>
          <a:prstGeom prst="rect">
            <a:avLst/>
          </a:prstGeom>
          <a:noFill/>
        </p:spPr>
      </p:pic>
      <p:pic>
        <p:nvPicPr>
          <p:cNvPr id="5125" name="Picture 5" descr="C:\Users\Administrator\Desktop\oval-squid-eating-shrimp-indonesia.jpg"/>
          <p:cNvPicPr>
            <a:picLocks noChangeAspect="1" noChangeArrowheads="1"/>
          </p:cNvPicPr>
          <p:nvPr/>
        </p:nvPicPr>
        <p:blipFill>
          <a:blip r:embed="rId4" cstate="print"/>
          <a:srcRect/>
          <a:stretch>
            <a:fillRect/>
          </a:stretch>
        </p:blipFill>
        <p:spPr bwMode="auto">
          <a:xfrm>
            <a:off x="4644008" y="4293096"/>
            <a:ext cx="2304256" cy="1849388"/>
          </a:xfrm>
          <a:prstGeom prst="rect">
            <a:avLst/>
          </a:prstGeom>
          <a:noFill/>
        </p:spPr>
      </p:pic>
      <p:pic>
        <p:nvPicPr>
          <p:cNvPr id="5126" name="Picture 6" descr="C:\Users\Administrator\Desktop\zhejiangjin$91815494.jpg"/>
          <p:cNvPicPr>
            <a:picLocks noChangeAspect="1" noChangeArrowheads="1"/>
          </p:cNvPicPr>
          <p:nvPr/>
        </p:nvPicPr>
        <p:blipFill>
          <a:blip r:embed="rId5" cstate="print"/>
          <a:srcRect/>
          <a:stretch>
            <a:fillRect/>
          </a:stretch>
        </p:blipFill>
        <p:spPr bwMode="auto">
          <a:xfrm>
            <a:off x="6876256" y="4293096"/>
            <a:ext cx="2079328" cy="1872208"/>
          </a:xfrm>
          <a:prstGeom prst="rect">
            <a:avLst/>
          </a:prstGeom>
          <a:noFill/>
        </p:spPr>
      </p:pic>
    </p:spTree>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i="1" u="sng" dirty="0" smtClean="0">
                <a:solidFill>
                  <a:schemeClr val="accent2">
                    <a:lumMod val="75000"/>
                  </a:schemeClr>
                </a:solidFill>
                <a:latin typeface="Forte" pitchFamily="66" charset="0"/>
              </a:rPr>
              <a:t>HUMAN  THREATS:</a:t>
            </a:r>
            <a:endParaRPr lang="en-NZ" b="1" i="1" u="sng" dirty="0">
              <a:solidFill>
                <a:schemeClr val="accent2">
                  <a:lumMod val="75000"/>
                </a:schemeClr>
              </a:solidFill>
              <a:latin typeface="Forte" pitchFamily="66" charset="0"/>
            </a:endParaRPr>
          </a:p>
        </p:txBody>
      </p:sp>
      <p:sp>
        <p:nvSpPr>
          <p:cNvPr id="3" name="Content Placeholder 2"/>
          <p:cNvSpPr>
            <a:spLocks noGrp="1"/>
          </p:cNvSpPr>
          <p:nvPr>
            <p:ph idx="1"/>
          </p:nvPr>
        </p:nvSpPr>
        <p:spPr/>
        <p:txBody>
          <a:bodyPr>
            <a:normAutofit fontScale="77500" lnSpcReduction="20000"/>
          </a:bodyPr>
          <a:lstStyle/>
          <a:p>
            <a:r>
              <a:rPr lang="en-NZ" dirty="0" smtClean="0"/>
              <a:t>These ancient creatures have been on Earth for more than 100 million years — even surviving the dinosaurs when they became extinct 65 million years ago. Among the threats these marine reptiles face are entanglement, habitat loss, and consumption of their eggs and meat.</a:t>
            </a:r>
          </a:p>
          <a:p>
            <a:r>
              <a:rPr lang="en-NZ" dirty="0" smtClean="0"/>
              <a:t>Sea turtles often drown when caught in fishing gear, both nets and long lines. Coastal development can destroy important nesting sites, impact coral reefs, and artificial light from houses and other buildings attracts hatchlings away from the ocean. Pollution like </a:t>
            </a:r>
            <a:r>
              <a:rPr lang="en-NZ" dirty="0" smtClean="0">
                <a:hlinkClick r:id="rId2"/>
              </a:rPr>
              <a:t>plastic bags</a:t>
            </a:r>
            <a:r>
              <a:rPr lang="en-NZ" dirty="0" smtClean="0"/>
              <a:t> are often mistaken for food such as jellyfish and ingested, which blocks their intestines and potentially kills them.  In some countries, they are hunted for their meat and shells and their eggs are eaten.</a:t>
            </a:r>
            <a:endParaRPr lang="en-NZ" dirty="0"/>
          </a:p>
        </p:txBody>
      </p:sp>
      <p:pic>
        <p:nvPicPr>
          <p:cNvPr id="1026" name="Picture 2" descr="C:\Users\Administrator\Desktop\plastic-bag.jpg"/>
          <p:cNvPicPr>
            <a:picLocks noChangeAspect="1" noChangeArrowheads="1"/>
          </p:cNvPicPr>
          <p:nvPr/>
        </p:nvPicPr>
        <p:blipFill>
          <a:blip r:embed="rId3" cstate="print"/>
          <a:srcRect/>
          <a:stretch>
            <a:fillRect/>
          </a:stretch>
        </p:blipFill>
        <p:spPr bwMode="auto">
          <a:xfrm>
            <a:off x="0" y="5603773"/>
            <a:ext cx="827584" cy="1254227"/>
          </a:xfrm>
          <a:prstGeom prst="rect">
            <a:avLst/>
          </a:prstGeom>
          <a:noFill/>
        </p:spPr>
      </p:pic>
      <p:pic>
        <p:nvPicPr>
          <p:cNvPr id="1027" name="Picture 3" descr="C:\Users\Administrator\Desktop\turtle%20fishing%20line.jpg"/>
          <p:cNvPicPr>
            <a:picLocks noChangeAspect="1" noChangeArrowheads="1"/>
          </p:cNvPicPr>
          <p:nvPr/>
        </p:nvPicPr>
        <p:blipFill>
          <a:blip r:embed="rId4" cstate="print"/>
          <a:srcRect/>
          <a:stretch>
            <a:fillRect/>
          </a:stretch>
        </p:blipFill>
        <p:spPr bwMode="auto">
          <a:xfrm>
            <a:off x="7308304" y="5805264"/>
            <a:ext cx="1835696" cy="1052736"/>
          </a:xfrm>
          <a:prstGeom prst="rect">
            <a:avLst/>
          </a:prstGeom>
          <a:noFill/>
        </p:spPr>
      </p:pic>
      <p:pic>
        <p:nvPicPr>
          <p:cNvPr id="1028" name="Picture 4" descr="C:\Users\Administrator\Desktop\turtle.jpg"/>
          <p:cNvPicPr>
            <a:picLocks noChangeAspect="1" noChangeArrowheads="1"/>
          </p:cNvPicPr>
          <p:nvPr/>
        </p:nvPicPr>
        <p:blipFill>
          <a:blip r:embed="rId5" cstate="print"/>
          <a:srcRect/>
          <a:stretch>
            <a:fillRect/>
          </a:stretch>
        </p:blipFill>
        <p:spPr bwMode="auto">
          <a:xfrm>
            <a:off x="7164288" y="548680"/>
            <a:ext cx="1739355" cy="1044575"/>
          </a:xfrm>
          <a:prstGeom prst="rect">
            <a:avLst/>
          </a:prstGeom>
          <a:noFill/>
        </p:spPr>
      </p:pic>
      <p:pic>
        <p:nvPicPr>
          <p:cNvPr id="1029" name="Picture 5" descr="C:\Users\Administrator\Desktop\plastic_cap.jpg"/>
          <p:cNvPicPr>
            <a:picLocks noChangeAspect="1" noChangeArrowheads="1"/>
          </p:cNvPicPr>
          <p:nvPr/>
        </p:nvPicPr>
        <p:blipFill>
          <a:blip r:embed="rId6" cstate="print"/>
          <a:srcRect/>
          <a:stretch>
            <a:fillRect/>
          </a:stretch>
        </p:blipFill>
        <p:spPr bwMode="auto">
          <a:xfrm>
            <a:off x="0" y="0"/>
            <a:ext cx="1763688" cy="1556792"/>
          </a:xfrm>
          <a:prstGeom prst="rect">
            <a:avLst/>
          </a:prstGeom>
          <a:noFill/>
        </p:spPr>
      </p:pic>
    </p:spTree>
  </p:cSld>
  <p:clrMapOvr>
    <a:masterClrMapping/>
  </p:clrMapOvr>
  <p:transition spd="slow">
    <p:plu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851694"/>
          </a:xfrm>
        </p:spPr>
        <p:txBody>
          <a:bodyPr>
            <a:normAutofit fontScale="90000"/>
          </a:bodyPr>
          <a:lstStyle/>
          <a:p>
            <a:r>
              <a:rPr lang="en-NZ" sz="2800" dirty="0" smtClean="0"/>
              <a:t>Migratory habits of sea turtles:</a:t>
            </a:r>
            <a:endParaRPr lang="en-NZ" sz="2800" dirty="0"/>
          </a:p>
        </p:txBody>
      </p:sp>
      <p:sp>
        <p:nvSpPr>
          <p:cNvPr id="3" name="Content Placeholder 2"/>
          <p:cNvSpPr>
            <a:spLocks noGrp="1"/>
          </p:cNvSpPr>
          <p:nvPr>
            <p:ph idx="1"/>
          </p:nvPr>
        </p:nvSpPr>
        <p:spPr>
          <a:xfrm>
            <a:off x="3347864" y="273050"/>
            <a:ext cx="5338936" cy="6396310"/>
          </a:xfrm>
        </p:spPr>
        <p:txBody>
          <a:bodyPr/>
          <a:lstStyle/>
          <a:p>
            <a:endParaRPr lang="en-NZ" dirty="0"/>
          </a:p>
        </p:txBody>
      </p:sp>
      <p:sp>
        <p:nvSpPr>
          <p:cNvPr id="4" name="Text Placeholder 3"/>
          <p:cNvSpPr>
            <a:spLocks noGrp="1"/>
          </p:cNvSpPr>
          <p:nvPr>
            <p:ph type="body" sz="half" idx="2"/>
          </p:nvPr>
        </p:nvSpPr>
        <p:spPr>
          <a:xfrm>
            <a:off x="457200" y="1124744"/>
            <a:ext cx="3008313" cy="5001419"/>
          </a:xfrm>
        </p:spPr>
        <p:txBody>
          <a:bodyPr>
            <a:normAutofit/>
          </a:bodyPr>
          <a:lstStyle/>
          <a:p>
            <a:r>
              <a:rPr lang="en-NZ" b="1" dirty="0" smtClean="0"/>
              <a:t>Daily Activities</a:t>
            </a:r>
          </a:p>
          <a:p>
            <a:r>
              <a:rPr lang="en-NZ" dirty="0" smtClean="0"/>
              <a:t>Sea turtles are known to feed and rest off and on during a typical day. During nesting season, research conducted in the southeast United States helped discovered that loggerheads follow regular patterns between the nesting beach itself and offshore reefs and other rocky structures. It is presumed that mating and/or feeding occurs at these offshore areas. </a:t>
            </a:r>
            <a:r>
              <a:rPr lang="en-NZ" dirty="0" smtClean="0">
                <a:hlinkClick r:id="rId2"/>
              </a:rPr>
              <a:t>When it is not nesting season, sea turtles may migrate hundreds or even thousands of miles.</a:t>
            </a:r>
            <a:r>
              <a:rPr lang="en-NZ" dirty="0" smtClean="0"/>
              <a:t> Sea turtles can sleep at the surface while in deep water or on the bottom wedged under rocks in near shore waters. Many divers have seen green turtles sleeping under ledges in reefs and rocks. Hatchlings typically sleep floating on the surface, and they usually have their front flippers folded back over the top of their backs.</a:t>
            </a:r>
          </a:p>
          <a:p>
            <a:endParaRPr lang="en-NZ" dirty="0"/>
          </a:p>
        </p:txBody>
      </p:sp>
      <p:pic>
        <p:nvPicPr>
          <p:cNvPr id="4098" name="Picture 2" descr="C:\Users\Administrator\Desktop\turtle-at-underwater-great-barrier-reef.jpg"/>
          <p:cNvPicPr>
            <a:picLocks noChangeAspect="1" noChangeArrowheads="1"/>
          </p:cNvPicPr>
          <p:nvPr/>
        </p:nvPicPr>
        <p:blipFill>
          <a:blip r:embed="rId3" cstate="print"/>
          <a:srcRect/>
          <a:stretch>
            <a:fillRect/>
          </a:stretch>
        </p:blipFill>
        <p:spPr bwMode="auto">
          <a:xfrm>
            <a:off x="3337139" y="260648"/>
            <a:ext cx="5339317" cy="6408712"/>
          </a:xfrm>
          <a:prstGeom prst="rect">
            <a:avLst/>
          </a:prstGeom>
          <a:noFill/>
        </p:spPr>
      </p:pic>
      <p:pic>
        <p:nvPicPr>
          <p:cNvPr id="4099" name="Picture 3" descr="C:\Users\Administrator\Desktop\turtle.jpg"/>
          <p:cNvPicPr>
            <a:picLocks noChangeAspect="1" noChangeArrowheads="1"/>
          </p:cNvPicPr>
          <p:nvPr/>
        </p:nvPicPr>
        <p:blipFill>
          <a:blip r:embed="rId4" cstate="print"/>
          <a:srcRect/>
          <a:stretch>
            <a:fillRect/>
          </a:stretch>
        </p:blipFill>
        <p:spPr bwMode="auto">
          <a:xfrm>
            <a:off x="5704732" y="260648"/>
            <a:ext cx="2971724" cy="2232248"/>
          </a:xfrm>
          <a:prstGeom prst="rect">
            <a:avLst/>
          </a:prstGeom>
          <a:noFill/>
        </p:spPr>
      </p:pic>
      <p:pic>
        <p:nvPicPr>
          <p:cNvPr id="4100" name="Picture 4" descr="C:\Users\Administrator\Desktop\leatherback-rehab-016.jpg"/>
          <p:cNvPicPr>
            <a:picLocks noChangeAspect="1" noChangeArrowheads="1"/>
          </p:cNvPicPr>
          <p:nvPr/>
        </p:nvPicPr>
        <p:blipFill>
          <a:blip r:embed="rId5" cstate="print"/>
          <a:srcRect/>
          <a:stretch>
            <a:fillRect/>
          </a:stretch>
        </p:blipFill>
        <p:spPr bwMode="auto">
          <a:xfrm>
            <a:off x="3347864" y="4509120"/>
            <a:ext cx="2868514" cy="2151385"/>
          </a:xfrm>
          <a:prstGeom prst="rect">
            <a:avLst/>
          </a:prstGeom>
          <a:noFill/>
        </p:spPr>
      </p:pic>
    </p:spTree>
  </p:cSld>
  <p:clrMapOvr>
    <a:masterClrMapping/>
  </p:clrMapOvr>
  <p:transition spd="slow">
    <p:blinds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i="1" u="sng" dirty="0" smtClean="0">
                <a:solidFill>
                  <a:schemeClr val="accent5">
                    <a:lumMod val="50000"/>
                  </a:schemeClr>
                </a:solidFill>
                <a:effectLst>
                  <a:outerShdw blurRad="38100" dist="38100" dir="2700000" algn="tl">
                    <a:srgbClr val="000000">
                      <a:alpha val="43137"/>
                    </a:srgbClr>
                  </a:outerShdw>
                </a:effectLst>
                <a:latin typeface="Lucida Handwriting" pitchFamily="66" charset="0"/>
              </a:rPr>
              <a:t>Help wanted!:</a:t>
            </a:r>
            <a:endParaRPr lang="en-NZ" b="1" i="1" u="sng" dirty="0">
              <a:solidFill>
                <a:schemeClr val="accent5">
                  <a:lumMod val="50000"/>
                </a:schemeClr>
              </a:solidFill>
              <a:effectLst>
                <a:outerShdw blurRad="38100" dist="38100" dir="2700000" algn="tl">
                  <a:srgbClr val="000000">
                    <a:alpha val="43137"/>
                  </a:srgbClr>
                </a:outerShdw>
              </a:effectLst>
              <a:latin typeface="Lucida Handwriting" pitchFamily="66" charset="0"/>
            </a:endParaRPr>
          </a:p>
        </p:txBody>
      </p:sp>
      <p:sp>
        <p:nvSpPr>
          <p:cNvPr id="3" name="Text Placeholder 2"/>
          <p:cNvSpPr>
            <a:spLocks noGrp="1"/>
          </p:cNvSpPr>
          <p:nvPr>
            <p:ph type="body" idx="1"/>
          </p:nvPr>
        </p:nvSpPr>
        <p:spPr>
          <a:xfrm>
            <a:off x="457200" y="1535113"/>
            <a:ext cx="4040188" cy="45719"/>
          </a:xfrm>
        </p:spPr>
        <p:txBody>
          <a:bodyPr>
            <a:normAutofit fontScale="25000" lnSpcReduction="20000"/>
          </a:bodyPr>
          <a:lstStyle/>
          <a:p>
            <a:endParaRPr lang="en-NZ" dirty="0"/>
          </a:p>
        </p:txBody>
      </p:sp>
      <p:sp>
        <p:nvSpPr>
          <p:cNvPr id="4" name="Content Placeholder 3"/>
          <p:cNvSpPr>
            <a:spLocks noGrp="1"/>
          </p:cNvSpPr>
          <p:nvPr>
            <p:ph sz="half" idx="2"/>
          </p:nvPr>
        </p:nvSpPr>
        <p:spPr>
          <a:xfrm>
            <a:off x="457200" y="1484784"/>
            <a:ext cx="4040188" cy="5112568"/>
          </a:xfrm>
        </p:spPr>
        <p:txBody>
          <a:bodyPr/>
          <a:lstStyle/>
          <a:p>
            <a:r>
              <a:rPr lang="en-NZ" dirty="0" smtClean="0"/>
              <a:t>One of the ways you can help save the Turtle from extinction is sponsor        The Sea Turtle Foundation, or pick up rubbish to prevent it  from going  down a gutter and out to sea , or just spread the word. </a:t>
            </a:r>
          </a:p>
          <a:p>
            <a:pPr>
              <a:buNone/>
            </a:pPr>
            <a:r>
              <a:rPr lang="en-NZ" dirty="0" smtClean="0"/>
              <a:t>      </a:t>
            </a:r>
          </a:p>
        </p:txBody>
      </p:sp>
      <p:sp>
        <p:nvSpPr>
          <p:cNvPr id="5" name="Text Placeholder 4"/>
          <p:cNvSpPr>
            <a:spLocks noGrp="1"/>
          </p:cNvSpPr>
          <p:nvPr>
            <p:ph type="body" sz="quarter" idx="3"/>
          </p:nvPr>
        </p:nvSpPr>
        <p:spPr/>
        <p:txBody>
          <a:bodyPr/>
          <a:lstStyle/>
          <a:p>
            <a:endParaRPr lang="en-NZ"/>
          </a:p>
        </p:txBody>
      </p:sp>
      <p:sp>
        <p:nvSpPr>
          <p:cNvPr id="6" name="Content Placeholder 5"/>
          <p:cNvSpPr>
            <a:spLocks noGrp="1"/>
          </p:cNvSpPr>
          <p:nvPr>
            <p:ph sz="quarter" idx="4"/>
          </p:nvPr>
        </p:nvSpPr>
        <p:spPr/>
        <p:txBody>
          <a:bodyPr/>
          <a:lstStyle/>
          <a:p>
            <a:endParaRPr lang="en-NZ"/>
          </a:p>
        </p:txBody>
      </p:sp>
      <p:pic>
        <p:nvPicPr>
          <p:cNvPr id="2050" name="Picture 2" descr="C:\Users\Administrator\Desktop\leatherback-rehab-016.jpg"/>
          <p:cNvPicPr>
            <a:picLocks noChangeAspect="1" noChangeArrowheads="1"/>
          </p:cNvPicPr>
          <p:nvPr/>
        </p:nvPicPr>
        <p:blipFill>
          <a:blip r:embed="rId2" cstate="print"/>
          <a:srcRect/>
          <a:stretch>
            <a:fillRect/>
          </a:stretch>
        </p:blipFill>
        <p:spPr bwMode="auto">
          <a:xfrm>
            <a:off x="683568" y="4437112"/>
            <a:ext cx="3525374" cy="2016224"/>
          </a:xfrm>
          <a:prstGeom prst="rect">
            <a:avLst/>
          </a:prstGeom>
          <a:noFill/>
        </p:spPr>
      </p:pic>
      <p:pic>
        <p:nvPicPr>
          <p:cNvPr id="2051" name="Picture 3" descr="C:\Users\Administrator\Desktop\turtle-at-underwater-great-barrier-reef.jpg"/>
          <p:cNvPicPr>
            <a:picLocks noChangeAspect="1" noChangeArrowheads="1"/>
          </p:cNvPicPr>
          <p:nvPr/>
        </p:nvPicPr>
        <p:blipFill>
          <a:blip r:embed="rId3" cstate="print"/>
          <a:srcRect/>
          <a:stretch>
            <a:fillRect/>
          </a:stretch>
        </p:blipFill>
        <p:spPr bwMode="auto">
          <a:xfrm>
            <a:off x="4499992" y="1556792"/>
            <a:ext cx="4248472" cy="2592288"/>
          </a:xfrm>
          <a:prstGeom prst="rect">
            <a:avLst/>
          </a:prstGeom>
          <a:noFill/>
        </p:spPr>
      </p:pic>
      <p:pic>
        <p:nvPicPr>
          <p:cNvPr id="2052" name="Picture 4" descr="C:\Users\Administrator\Desktop\turtle.jpg"/>
          <p:cNvPicPr>
            <a:picLocks noChangeAspect="1" noChangeArrowheads="1"/>
          </p:cNvPicPr>
          <p:nvPr/>
        </p:nvPicPr>
        <p:blipFill>
          <a:blip r:embed="rId4" cstate="print"/>
          <a:srcRect/>
          <a:stretch>
            <a:fillRect/>
          </a:stretch>
        </p:blipFill>
        <p:spPr bwMode="auto">
          <a:xfrm>
            <a:off x="4427984" y="3933056"/>
            <a:ext cx="2826923" cy="2232248"/>
          </a:xfrm>
          <a:prstGeom prst="rect">
            <a:avLst/>
          </a:prstGeom>
          <a:noFill/>
        </p:spPr>
      </p:pic>
      <p:pic>
        <p:nvPicPr>
          <p:cNvPr id="2053" name="Picture 5" descr="C:\Users\Administrator\Desktop\oval-squid-eating-shrimp-indonesia.jpg"/>
          <p:cNvPicPr>
            <a:picLocks noChangeAspect="1" noChangeArrowheads="1"/>
          </p:cNvPicPr>
          <p:nvPr/>
        </p:nvPicPr>
        <p:blipFill>
          <a:blip r:embed="rId5" cstate="print"/>
          <a:srcRect/>
          <a:stretch>
            <a:fillRect/>
          </a:stretch>
        </p:blipFill>
        <p:spPr bwMode="auto">
          <a:xfrm>
            <a:off x="6660232" y="4581128"/>
            <a:ext cx="2112234" cy="1584176"/>
          </a:xfrm>
          <a:prstGeom prst="rect">
            <a:avLst/>
          </a:prstGeom>
          <a:noFill/>
        </p:spPr>
      </p:pic>
      <p:pic>
        <p:nvPicPr>
          <p:cNvPr id="2054" name="Picture 6" descr="C:\Users\Administrator\Desktop\jellyfish4.jpg"/>
          <p:cNvPicPr>
            <a:picLocks noChangeAspect="1" noChangeArrowheads="1"/>
          </p:cNvPicPr>
          <p:nvPr/>
        </p:nvPicPr>
        <p:blipFill>
          <a:blip r:embed="rId6" cstate="print"/>
          <a:srcRect/>
          <a:stretch>
            <a:fillRect/>
          </a:stretch>
        </p:blipFill>
        <p:spPr bwMode="auto">
          <a:xfrm>
            <a:off x="7092280" y="1484784"/>
            <a:ext cx="1665893" cy="3203575"/>
          </a:xfrm>
          <a:prstGeom prst="rect">
            <a:avLst/>
          </a:prstGeom>
          <a:noFill/>
        </p:spPr>
      </p:pic>
      <p:pic>
        <p:nvPicPr>
          <p:cNvPr id="2055" name="Picture 7" descr="C:\Users\Administrator\Desktop\turtle%20fishing%20line.jpg"/>
          <p:cNvPicPr>
            <a:picLocks noChangeAspect="1" noChangeArrowheads="1"/>
          </p:cNvPicPr>
          <p:nvPr/>
        </p:nvPicPr>
        <p:blipFill>
          <a:blip r:embed="rId7" cstate="print"/>
          <a:srcRect/>
          <a:stretch>
            <a:fillRect/>
          </a:stretch>
        </p:blipFill>
        <p:spPr bwMode="auto">
          <a:xfrm>
            <a:off x="6588224" y="3645024"/>
            <a:ext cx="2160240" cy="1153089"/>
          </a:xfrm>
          <a:prstGeom prst="rect">
            <a:avLst/>
          </a:prstGeom>
          <a:noFill/>
        </p:spPr>
      </p:pic>
    </p:spTree>
  </p:cSld>
  <p:clrMapOvr>
    <a:masterClrMapping/>
  </p:clrMapOvr>
  <p:transition spd="slow">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solidFill>
                  <a:schemeClr val="accent2">
                    <a:lumMod val="75000"/>
                  </a:schemeClr>
                </a:solidFill>
                <a:latin typeface="Ravie" pitchFamily="82" charset="0"/>
              </a:rPr>
              <a:t>Thank you for watching my slide.</a:t>
            </a:r>
            <a:endParaRPr lang="en-NZ" dirty="0">
              <a:solidFill>
                <a:schemeClr val="accent2">
                  <a:lumMod val="75000"/>
                </a:schemeClr>
              </a:solidFill>
              <a:latin typeface="Ravie" pitchFamily="82" charset="0"/>
            </a:endParaRPr>
          </a:p>
        </p:txBody>
      </p:sp>
      <p:sp>
        <p:nvSpPr>
          <p:cNvPr id="3" name="Content Placeholder 2"/>
          <p:cNvSpPr>
            <a:spLocks noGrp="1"/>
          </p:cNvSpPr>
          <p:nvPr>
            <p:ph idx="1"/>
          </p:nvPr>
        </p:nvSpPr>
        <p:spPr/>
        <p:txBody>
          <a:bodyPr/>
          <a:lstStyle/>
          <a:p>
            <a:endParaRPr lang="en-NZ" dirty="0"/>
          </a:p>
        </p:txBody>
      </p:sp>
      <p:pic>
        <p:nvPicPr>
          <p:cNvPr id="3074" name="Picture 2" descr="C:\Users\Administrator\Desktop\leatherback-rehab-016.jpg"/>
          <p:cNvPicPr>
            <a:picLocks noChangeAspect="1" noChangeArrowheads="1"/>
          </p:cNvPicPr>
          <p:nvPr/>
        </p:nvPicPr>
        <p:blipFill>
          <a:blip r:embed="rId2" cstate="print"/>
          <a:srcRect/>
          <a:stretch>
            <a:fillRect/>
          </a:stretch>
        </p:blipFill>
        <p:spPr bwMode="auto">
          <a:xfrm>
            <a:off x="467544" y="1628799"/>
            <a:ext cx="8208912" cy="4680521"/>
          </a:xfrm>
          <a:prstGeom prst="rect">
            <a:avLst/>
          </a:prstGeom>
          <a:noFill/>
        </p:spPr>
      </p:pic>
      <p:pic>
        <p:nvPicPr>
          <p:cNvPr id="3075" name="Picture 3" descr="C:\Users\Administrator\Desktop\turtle-at-underwater-great-barrier-reef.jpg"/>
          <p:cNvPicPr>
            <a:picLocks noChangeAspect="1" noChangeArrowheads="1"/>
          </p:cNvPicPr>
          <p:nvPr/>
        </p:nvPicPr>
        <p:blipFill>
          <a:blip r:embed="rId3" cstate="print"/>
          <a:srcRect/>
          <a:stretch>
            <a:fillRect/>
          </a:stretch>
        </p:blipFill>
        <p:spPr bwMode="auto">
          <a:xfrm>
            <a:off x="467544" y="1556793"/>
            <a:ext cx="4135421" cy="3096344"/>
          </a:xfrm>
          <a:prstGeom prst="rect">
            <a:avLst/>
          </a:prstGeom>
          <a:noFill/>
        </p:spPr>
      </p:pic>
      <p:pic>
        <p:nvPicPr>
          <p:cNvPr id="3076" name="Picture 4" descr="C:\Users\Administrator\Desktop\turtle.jpg"/>
          <p:cNvPicPr>
            <a:picLocks noChangeAspect="1" noChangeArrowheads="1"/>
          </p:cNvPicPr>
          <p:nvPr/>
        </p:nvPicPr>
        <p:blipFill>
          <a:blip r:embed="rId4" cstate="print"/>
          <a:srcRect/>
          <a:stretch>
            <a:fillRect/>
          </a:stretch>
        </p:blipFill>
        <p:spPr bwMode="auto">
          <a:xfrm>
            <a:off x="5696026" y="1484785"/>
            <a:ext cx="2971723" cy="2232248"/>
          </a:xfrm>
          <a:prstGeom prst="rect">
            <a:avLst/>
          </a:prstGeom>
          <a:noFill/>
        </p:spPr>
      </p:pic>
      <p:pic>
        <p:nvPicPr>
          <p:cNvPr id="3077" name="Picture 5" descr="C:\Users\Administrator\Desktop\plastic_cap.jpg"/>
          <p:cNvPicPr>
            <a:picLocks noChangeAspect="1" noChangeArrowheads="1"/>
          </p:cNvPicPr>
          <p:nvPr/>
        </p:nvPicPr>
        <p:blipFill>
          <a:blip r:embed="rId5" cstate="print"/>
          <a:srcRect/>
          <a:stretch>
            <a:fillRect/>
          </a:stretch>
        </p:blipFill>
        <p:spPr bwMode="auto">
          <a:xfrm>
            <a:off x="467544" y="4293096"/>
            <a:ext cx="3168352" cy="2070393"/>
          </a:xfrm>
          <a:prstGeom prst="rect">
            <a:avLst/>
          </a:prstGeom>
          <a:noFill/>
        </p:spPr>
      </p:pic>
      <p:pic>
        <p:nvPicPr>
          <p:cNvPr id="3078" name="Picture 6" descr="C:\Users\Administrator\Desktop\jellyfish4.jpg"/>
          <p:cNvPicPr>
            <a:picLocks noChangeAspect="1" noChangeArrowheads="1"/>
          </p:cNvPicPr>
          <p:nvPr/>
        </p:nvPicPr>
        <p:blipFill>
          <a:blip r:embed="rId6" cstate="print"/>
          <a:srcRect/>
          <a:stretch>
            <a:fillRect/>
          </a:stretch>
        </p:blipFill>
        <p:spPr bwMode="auto">
          <a:xfrm flipH="1">
            <a:off x="6516216" y="3501008"/>
            <a:ext cx="1945901" cy="2869531"/>
          </a:xfrm>
          <a:prstGeom prst="rect">
            <a:avLst/>
          </a:prstGeom>
          <a:noFill/>
        </p:spPr>
      </p:pic>
    </p:spTree>
  </p:cSld>
  <p:clrMapOvr>
    <a:masterClrMapping/>
  </p:clrMapOvr>
  <p:transition spd="slow">
    <p:checker dir="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TotalTime>
  <Words>470</Words>
  <Application>Microsoft Office PowerPoint</Application>
  <PresentationFormat>On-screen Show (4:3)</PresentationFormat>
  <Paragraphs>36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TURTLES</vt:lpstr>
      <vt:lpstr>What Sea Turtles look like:</vt:lpstr>
      <vt:lpstr>Where different types  turtles can be found:</vt:lpstr>
      <vt:lpstr>Amazing miracles and tragic deaths:</vt:lpstr>
      <vt:lpstr>What sea Turtles eat:</vt:lpstr>
      <vt:lpstr>HUMAN  THREATS:</vt:lpstr>
      <vt:lpstr>Migratory habits of sea turtles:</vt:lpstr>
      <vt:lpstr>Help wanted!:</vt:lpstr>
      <vt:lpstr>Thank you for watching my slide.</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Administrator</cp:lastModifiedBy>
  <cp:revision>25</cp:revision>
  <dcterms:created xsi:type="dcterms:W3CDTF">2012-05-24T06:04:22Z</dcterms:created>
  <dcterms:modified xsi:type="dcterms:W3CDTF">2012-06-07T20:12:22Z</dcterms:modified>
</cp:coreProperties>
</file>